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NWOSU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invertIfNegative val="0"/>
          <c:cat>
            <c:numRef>
              <c:f>Sheet1!$B$1:$F$1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97</c:v>
                </c:pt>
                <c:pt idx="4">
                  <c:v>100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Oklahoma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c:spPr>
          <c:invertIfNegative val="0"/>
          <c:cat>
            <c:numRef>
              <c:f>Sheet1!$B$1:$F$1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Sheet1!$B$3:$F$3</c:f>
              <c:numCache>
                <c:formatCode>General</c:formatCode>
                <c:ptCount val="5"/>
                <c:pt idx="0">
                  <c:v>86.67</c:v>
                </c:pt>
                <c:pt idx="1">
                  <c:v>86.77</c:v>
                </c:pt>
                <c:pt idx="2">
                  <c:v>86.34</c:v>
                </c:pt>
                <c:pt idx="3">
                  <c:v>91.45</c:v>
                </c:pt>
                <c:pt idx="4">
                  <c:v>83.03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National</c:v>
                </c:pt>
              </c:strCache>
            </c:strRef>
          </c:tx>
          <c:invertIfNegative val="0"/>
          <c:cat>
            <c:numRef>
              <c:f>Sheet1!$B$1:$F$1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Sheet1!$B$4:$F$4</c:f>
              <c:numCache>
                <c:formatCode>General</c:formatCode>
                <c:ptCount val="5"/>
                <c:pt idx="0">
                  <c:v>88.42</c:v>
                </c:pt>
                <c:pt idx="1">
                  <c:v>87.42</c:v>
                </c:pt>
                <c:pt idx="2">
                  <c:v>87.9</c:v>
                </c:pt>
                <c:pt idx="3">
                  <c:v>90.34</c:v>
                </c:pt>
                <c:pt idx="4">
                  <c:v>83.03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6167552"/>
        <c:axId val="196194688"/>
        <c:axId val="0"/>
      </c:bar3DChart>
      <c:catAx>
        <c:axId val="196167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96194688"/>
        <c:crosses val="autoZero"/>
        <c:auto val="1"/>
        <c:lblAlgn val="ctr"/>
        <c:lblOffset val="100"/>
        <c:noMultiLvlLbl val="0"/>
      </c:catAx>
      <c:valAx>
        <c:axId val="196194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crossAx val="1961675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930F0-8812-4BDF-BF52-027B8A65AECC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B1614-8B10-48F6-9B4E-67AF7DDCD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66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88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917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6642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9329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9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186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780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662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89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62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83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981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07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833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091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24820-07F9-4C30-BCF7-CFFBB31086B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372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ED0-2EEA-4F59-83E7-C92B3652BB5C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D08B5-A5E1-4EDB-BC84-3BCE400CE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458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ED0-2EEA-4F59-83E7-C92B3652BB5C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D08B5-A5E1-4EDB-BC84-3BCE400CE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73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ED0-2EEA-4F59-83E7-C92B3652BB5C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D08B5-A5E1-4EDB-BC84-3BCE400CE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80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ED0-2EEA-4F59-83E7-C92B3652BB5C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D08B5-A5E1-4EDB-BC84-3BCE400CE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80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ED0-2EEA-4F59-83E7-C92B3652BB5C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D08B5-A5E1-4EDB-BC84-3BCE400CE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41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ED0-2EEA-4F59-83E7-C92B3652BB5C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D08B5-A5E1-4EDB-BC84-3BCE400CE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860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ED0-2EEA-4F59-83E7-C92B3652BB5C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D08B5-A5E1-4EDB-BC84-3BCE400CE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01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ED0-2EEA-4F59-83E7-C92B3652BB5C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D08B5-A5E1-4EDB-BC84-3BCE400CE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15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ED0-2EEA-4F59-83E7-C92B3652BB5C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D08B5-A5E1-4EDB-BC84-3BCE400CE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59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ED0-2EEA-4F59-83E7-C92B3652BB5C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D08B5-A5E1-4EDB-BC84-3BCE400CE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56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ED0-2EEA-4F59-83E7-C92B3652BB5C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D08B5-A5E1-4EDB-BC84-3BCE400CE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2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59ED0-2EEA-4F59-83E7-C92B3652BB5C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D08B5-A5E1-4EDB-BC84-3BCE400CE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0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 Nursing</a:t>
            </a:r>
            <a:br>
              <a:rPr lang="en-US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April 2014</a:t>
            </a:r>
            <a:endParaRPr lang="en-US" sz="6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133600"/>
            <a:ext cx="5402859" cy="3886200"/>
          </a:xfrm>
        </p:spPr>
      </p:pic>
    </p:spTree>
    <p:extLst>
      <p:ext uri="{BB962C8B-B14F-4D97-AF65-F5344CB8AC3E}">
        <p14:creationId xmlns:p14="http://schemas.microsoft.com/office/powerpoint/2010/main" val="1322498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Ongoing Accreditation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NLNAC Follow Up Report on Standard 2 October 2013</a:t>
            </a:r>
          </a:p>
          <a:p>
            <a:r>
              <a:rPr lang="en-US" dirty="0" smtClean="0"/>
              <a:t>NLNAC Substantive Change Report for Online Program – January 2013</a:t>
            </a:r>
          </a:p>
          <a:p>
            <a:r>
              <a:rPr lang="en-US" dirty="0" smtClean="0"/>
              <a:t>NLNAC Substantive Change Report for Ponca City ITV addition – April 2013</a:t>
            </a:r>
          </a:p>
          <a:p>
            <a:r>
              <a:rPr lang="en-US" dirty="0" smtClean="0"/>
              <a:t>NLNAC name changes to ACEN (Accreditation Commission for Education in Nursing)</a:t>
            </a:r>
          </a:p>
          <a:p>
            <a:r>
              <a:rPr lang="en-US" dirty="0" smtClean="0"/>
              <a:t>ACEN Focused Site Visit on Substantive Changes – March 2014.  Final Report anticipated August 2014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22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Program Outcomes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307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Program Outcomes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 Learning Outcomes</a:t>
            </a:r>
          </a:p>
          <a:p>
            <a:pPr lvl="1"/>
            <a:r>
              <a:rPr lang="en-US" dirty="0" smtClean="0"/>
              <a:t>Measured in each course</a:t>
            </a:r>
          </a:p>
          <a:p>
            <a:pPr lvl="1"/>
            <a:r>
              <a:rPr lang="en-US" dirty="0" smtClean="0"/>
              <a:t>Based upon the ANA Standards, AACN Essentials for Baccalaureate Education in Nursing, IOM Report Recommendations, QSEN Competencies, and the OBN Competencies by Educational Level</a:t>
            </a:r>
          </a:p>
          <a:p>
            <a:pPr lvl="1"/>
            <a:r>
              <a:rPr lang="en-US" dirty="0" smtClean="0"/>
              <a:t>Exceeded benchmarks of 90% satisfaction based upon student survey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720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First Time NCLEX-RN Pass Rates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0907535"/>
              </p:ext>
            </p:extLst>
          </p:nvPr>
        </p:nvGraphicFramePr>
        <p:xfrm>
          <a:off x="762000" y="1600200"/>
          <a:ext cx="73914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0836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Program Outcomes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 Completion Rate</a:t>
            </a:r>
          </a:p>
          <a:p>
            <a:r>
              <a:rPr lang="en-US" dirty="0" smtClean="0"/>
              <a:t>Graduate Program Satisfaction</a:t>
            </a:r>
          </a:p>
          <a:p>
            <a:r>
              <a:rPr lang="en-US" dirty="0" smtClean="0"/>
              <a:t>Graduate Employment </a:t>
            </a:r>
          </a:p>
          <a:p>
            <a:r>
              <a:rPr lang="en-US" dirty="0" smtClean="0"/>
              <a:t>Employer Satisfaction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552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Still to come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Updating of Ketterman Lab in Enid</a:t>
            </a:r>
          </a:p>
          <a:p>
            <a:r>
              <a:rPr lang="en-US" dirty="0"/>
              <a:t>Development of high fidelity simulation lab at Woodward</a:t>
            </a:r>
          </a:p>
          <a:p>
            <a:r>
              <a:rPr lang="en-US" dirty="0" smtClean="0"/>
              <a:t>Planning for high fidelity simulation lab in Alva</a:t>
            </a:r>
          </a:p>
          <a:p>
            <a:r>
              <a:rPr lang="en-US" dirty="0" smtClean="0"/>
              <a:t>Working with the University Center and Ponca City Medical Center on Lab expansion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124200"/>
            <a:ext cx="3886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554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077686"/>
            <a:ext cx="7761371" cy="416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5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Many Happenings since 2012 Meeting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 in Program Leadership</a:t>
            </a:r>
          </a:p>
          <a:p>
            <a:r>
              <a:rPr lang="en-US" dirty="0" smtClean="0"/>
              <a:t>Addition of Nursing Faculty</a:t>
            </a:r>
          </a:p>
          <a:p>
            <a:r>
              <a:rPr lang="en-US" dirty="0" smtClean="0"/>
              <a:t>Addition of University Center in Ponca City</a:t>
            </a:r>
          </a:p>
          <a:p>
            <a:r>
              <a:rPr lang="en-US" dirty="0" smtClean="0"/>
              <a:t>Larger Class Sizes</a:t>
            </a:r>
          </a:p>
          <a:p>
            <a:r>
              <a:rPr lang="en-US" dirty="0" smtClean="0"/>
              <a:t>Online RN-to-BSN Program</a:t>
            </a:r>
          </a:p>
          <a:p>
            <a:r>
              <a:rPr lang="en-US" dirty="0" smtClean="0"/>
              <a:t>Ongoing OBN Approval</a:t>
            </a:r>
          </a:p>
          <a:p>
            <a:r>
              <a:rPr lang="en-US" dirty="0" smtClean="0"/>
              <a:t>Ongoing Accreditation – ACEN and HLC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40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Change in Program Leadership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 Bo Hannaford – Dean for School of Professional Studies effective July 1, 2012</a:t>
            </a:r>
          </a:p>
          <a:p>
            <a:r>
              <a:rPr lang="en-US" dirty="0" smtClean="0"/>
              <a:t>Dr Shelly Wells – Division Chair effective July 1, 2013</a:t>
            </a:r>
          </a:p>
          <a:p>
            <a:r>
              <a:rPr lang="en-US" dirty="0" smtClean="0"/>
              <a:t>Cheryl Kent – Assistant Chair – Enid Campus</a:t>
            </a:r>
          </a:p>
          <a:p>
            <a:r>
              <a:rPr lang="en-US" dirty="0" smtClean="0"/>
              <a:t>Leslie Collins – Assistant Chair – Alva Campus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314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Nursing Faculty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600200"/>
            <a:ext cx="6125706" cy="4724401"/>
          </a:xfrm>
        </p:spPr>
      </p:pic>
    </p:spTree>
    <p:extLst>
      <p:ext uri="{BB962C8B-B14F-4D97-AF65-F5344CB8AC3E}">
        <p14:creationId xmlns:p14="http://schemas.microsoft.com/office/powerpoint/2010/main" val="2016399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University Center- Ponca </a:t>
            </a:r>
            <a:r>
              <a:rPr lang="en-US" dirty="0" smtClean="0">
                <a:solidFill>
                  <a:srgbClr val="C00000"/>
                </a:solidFill>
              </a:rPr>
              <a:t>City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ITV </a:t>
            </a:r>
            <a:r>
              <a:rPr lang="en-US" dirty="0" smtClean="0">
                <a:solidFill>
                  <a:srgbClr val="C00000"/>
                </a:solidFill>
              </a:rPr>
              <a:t>Site Addition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36" y="1752600"/>
            <a:ext cx="2209800" cy="2209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962400"/>
            <a:ext cx="2388972" cy="2209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114" y="2514600"/>
            <a:ext cx="3249686" cy="243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54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Larger Class Sizes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05000"/>
            <a:ext cx="6858000" cy="4419600"/>
          </a:xfrm>
        </p:spPr>
      </p:pic>
    </p:spTree>
    <p:extLst>
      <p:ext uri="{BB962C8B-B14F-4D97-AF65-F5344CB8AC3E}">
        <p14:creationId xmlns:p14="http://schemas.microsoft.com/office/powerpoint/2010/main" val="3967560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Admissions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Fall 2012 – Admitted 43</a:t>
            </a:r>
          </a:p>
          <a:p>
            <a:r>
              <a:rPr lang="en-US" dirty="0" smtClean="0"/>
              <a:t>Fall 2013 – Admitted 35</a:t>
            </a:r>
          </a:p>
          <a:p>
            <a:r>
              <a:rPr lang="en-US" dirty="0" smtClean="0"/>
              <a:t>Fall 2014 – Admitting 42 plus 3 returning for a total of 45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681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Online RN-to-BSN Program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Designed for working RNs. Completed in 12 months.</a:t>
            </a:r>
          </a:p>
          <a:p>
            <a:r>
              <a:rPr lang="en-US" dirty="0" smtClean="0"/>
              <a:t>Pilot cohort of 3 students entered January 2013 and graduated December 2013</a:t>
            </a:r>
          </a:p>
          <a:p>
            <a:r>
              <a:rPr lang="en-US" dirty="0" smtClean="0"/>
              <a:t>Cohort of five students started January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309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Ongoing OBN Approval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Routine Approval Visit held April 2013</a:t>
            </a:r>
          </a:p>
          <a:p>
            <a:r>
              <a:rPr lang="en-US" dirty="0" smtClean="0"/>
              <a:t>Received continuing approval for 5 more years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096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346</Words>
  <Application>Microsoft Office PowerPoint</Application>
  <PresentationFormat>On-screen Show (4:3)</PresentationFormat>
  <Paragraphs>68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Ranger Nursing April 2014</vt:lpstr>
      <vt:lpstr>Many Happenings since 2012 Meeting</vt:lpstr>
      <vt:lpstr>Change in Program Leadership</vt:lpstr>
      <vt:lpstr>Nursing Faculty</vt:lpstr>
      <vt:lpstr>University Center- Ponca City ITV Site Addition</vt:lpstr>
      <vt:lpstr>Larger Class Sizes</vt:lpstr>
      <vt:lpstr>Admissions</vt:lpstr>
      <vt:lpstr>Online RN-to-BSN Program</vt:lpstr>
      <vt:lpstr>Ongoing OBN Approval</vt:lpstr>
      <vt:lpstr>Ongoing Accreditation</vt:lpstr>
      <vt:lpstr>Program Outcomes</vt:lpstr>
      <vt:lpstr>Program Outcomes</vt:lpstr>
      <vt:lpstr>First Time NCLEX-RN Pass Rates</vt:lpstr>
      <vt:lpstr>Program Outcomes</vt:lpstr>
      <vt:lpstr>Still to come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Ranger Nursing April 2014</dc:title>
  <dc:creator>Shelly Wells</dc:creator>
  <cp:lastModifiedBy>Shelly Wells</cp:lastModifiedBy>
  <cp:revision>2</cp:revision>
  <dcterms:created xsi:type="dcterms:W3CDTF">2016-07-20T02:07:09Z</dcterms:created>
  <dcterms:modified xsi:type="dcterms:W3CDTF">2016-07-20T02:17:19Z</dcterms:modified>
</cp:coreProperties>
</file>